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22bba51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22bba51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</a:t>
            </a:r>
            <a:r>
              <a:rPr lang="en"/>
              <a:t> statistical analysis will treat every skewed data differently, as Gsaussian distribution is often desired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explains why we use graphic algorithm in later session.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22bba51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22bba51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22bba51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22bba51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19702c81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719702c8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trip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19702c81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19702c81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19702c8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19702c8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35ce534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35ce534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35ce534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35ce534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35ce5345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35ce5345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61aa302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61aa302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61a83b6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61a83b6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61aa302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61aa302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61aa302b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61aa302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761aa302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761aa302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61aa302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61aa302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61aa302b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61aa302b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64d7014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64d701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64d7014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64d7014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64d7014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64d7014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19702c8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19702c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76a8c143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76a8c143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6a8c143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6a8c143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19702c8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19702c8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61aa302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61aa30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61a83b6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61a83b6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 importation is there to solve the urgent issues of not having the graph frames library in the databrick community edition. We see ram issues </a:t>
            </a:r>
            <a:r>
              <a:rPr lang="en"/>
              <a:t>occurred</a:t>
            </a:r>
            <a:r>
              <a:rPr lang="en"/>
              <a:t> on the right. That’s ram exceeding limits, </a:t>
            </a:r>
            <a:r>
              <a:rPr lang="en"/>
              <a:t>leakage..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22bba51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722bba51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6283" y="-1029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Blue Bike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38450"/>
            <a:ext cx="8520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CRN: 70633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ALY 6110 Big Data and Data Management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Beta: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Tanisha Srivastava - srivastava.tan@northeastern.edu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Jacob Vandergriff - vandergriff.j@northeastern.edu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Abhinav Jain- jain.abhin@northeastern.edu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Hang Wu - wu.hang@northeastern.edu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Jie Deng - deng.jie1@northeastern.edu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300" y="1139900"/>
            <a:ext cx="2198550" cy="21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306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Despite great range, most attributes are </a:t>
            </a:r>
            <a:r>
              <a:rPr lang="en"/>
              <a:t>severely</a:t>
            </a:r>
            <a:r>
              <a:rPr lang="en"/>
              <a:t> left skewed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Heavy tails can be spotted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350" y="843252"/>
            <a:ext cx="5952650" cy="3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36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Huge kurtosis (trip duration) suggests lots of outliers existed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Affect statistical significance of the data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125" y="1253281"/>
            <a:ext cx="1846375" cy="262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930" y="1277512"/>
            <a:ext cx="18463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45200" y="5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all attributes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11225" y="629750"/>
            <a:ext cx="71928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Coordinates shows strong </a:t>
            </a:r>
            <a:r>
              <a:rPr lang="en"/>
              <a:t>linear</a:t>
            </a:r>
            <a:r>
              <a:rPr lang="en"/>
              <a:t> relatability/correlation.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276" y="1110750"/>
            <a:ext cx="4295602" cy="38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Trends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41004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Number of Trips Over Time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572000" y="1152475"/>
            <a:ext cx="41004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Median Trip Duration</a:t>
            </a:r>
            <a:r>
              <a:rPr b="1" lang="en" sz="1300"/>
              <a:t> Over Time</a:t>
            </a:r>
            <a:endParaRPr b="1"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0" y="1575075"/>
            <a:ext cx="3644698" cy="29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86" y="1575075"/>
            <a:ext cx="3638616" cy="29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Seasonality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41004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/>
              <a:t>Monthly Seasonality - Number of Trips</a:t>
            </a:r>
            <a:endParaRPr b="1" sz="13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572000" y="1152475"/>
            <a:ext cx="41004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/>
              <a:t>Hourly </a:t>
            </a:r>
            <a:r>
              <a:rPr b="1" lang="en" sz="1300"/>
              <a:t>Seasonality - Number of Trips</a:t>
            </a:r>
            <a:endParaRPr b="1" sz="13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13" y="1598700"/>
            <a:ext cx="3567578" cy="29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841" y="1598700"/>
            <a:ext cx="3422697" cy="29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Analysis - Customers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 is more variable for Subscribers than Customers for users with a reported gender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with an unreported gender tend to be 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age is early 30’s for bikers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725" y="2664925"/>
            <a:ext cx="44005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Stations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879050" y="1257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Top ten starting station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63" y="1783750"/>
            <a:ext cx="35337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113" y="1793275"/>
            <a:ext cx="35814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274825" y="1257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Top ten ending station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Stations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62" y="1820175"/>
            <a:ext cx="5841275" cy="30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3072000" y="1435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</a:t>
            </a:r>
            <a:r>
              <a:rPr b="1" lang="en" sz="1300">
                <a:solidFill>
                  <a:schemeClr val="dk2"/>
                </a:solidFill>
              </a:rPr>
              <a:t>tation name Word Cloud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50" y="1144300"/>
            <a:ext cx="6266650" cy="35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Stations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6752475" y="4203350"/>
            <a:ext cx="22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showing first 10,000 rows.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136125" y="1696150"/>
            <a:ext cx="245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Stations are uniformly spread throughout the city</a:t>
            </a:r>
            <a:endParaRPr sz="12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different approach is needed to find clusters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Analysis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 Bike trips create a network for which graphs are optimal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Spark GraphFrames API is used to create an undirected graph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Propagation is used to find communities or unique nodes in the graph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Established in June 2011 in Boston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Pickup Bike (from dock station)– Ride (Specific time) – return the bike (available dock station in the city)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Share Bikes with minimal cost based on trip duration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Blue Bike provide single trip plan and monthly subscription based bike sharing platform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Tools used in handling big data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Business question in the following slide will be answered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Data Preprocessing 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Comments and Technical Difficulties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Monthly data including route are shared in AWS S3 storage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Data collection</a:t>
            </a:r>
            <a:r>
              <a:rPr lang="en" sz="4850">
                <a:solidFill>
                  <a:schemeClr val="dk1"/>
                </a:solidFill>
              </a:rPr>
              <a:t> and </a:t>
            </a:r>
            <a:r>
              <a:rPr lang="en" sz="4850">
                <a:solidFill>
                  <a:schemeClr val="dk1"/>
                </a:solidFill>
              </a:rPr>
              <a:t>combination done by the team to compute basic EDA and graphical analysis</a:t>
            </a:r>
            <a:endParaRPr sz="4850">
              <a:solidFill>
                <a:schemeClr val="dk1"/>
              </a:solidFill>
            </a:endParaRPr>
          </a:p>
          <a:p>
            <a:pPr indent="-30559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50">
                <a:solidFill>
                  <a:schemeClr val="dk1"/>
                </a:solidFill>
              </a:rPr>
              <a:t>Conclusion and Recommendations</a:t>
            </a:r>
            <a:endParaRPr sz="4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48" y="0"/>
            <a:ext cx="88119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of Label 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41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3038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62"/>
              <a:t>Four </a:t>
            </a:r>
            <a:r>
              <a:rPr lang="en" sz="3462"/>
              <a:t>communities</a:t>
            </a:r>
            <a:r>
              <a:rPr lang="en" sz="2962"/>
              <a:t>:</a:t>
            </a:r>
            <a:endParaRPr sz="2962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15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 sz="208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85"/>
          </a:p>
          <a:p>
            <a:pPr indent="-31520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409"/>
              <a:t>Unique stations are clustered based on their lack of use or the station no longer exists</a:t>
            </a:r>
            <a:endParaRPr sz="340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13" y="1593975"/>
            <a:ext cx="40100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5981100" y="1270450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3D Model of BB Network</a:t>
            </a:r>
            <a:endParaRPr b="1"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700" y="930150"/>
            <a:ext cx="12573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75" y="2571750"/>
            <a:ext cx="50265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375" y="2851275"/>
            <a:ext cx="4974549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375" y="3140325"/>
            <a:ext cx="4974551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375" y="3410325"/>
            <a:ext cx="4974549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Stations Analysis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Station 308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2725"/>
            <a:ext cx="9095499" cy="2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Stations Analysis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Stations 229, 382, 383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6298"/>
            <a:ext cx="9143999" cy="362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Databricks, we were able to process a ~9 million row data set.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technical difficulties revolved around library importation and the  computation environment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Graph analytics and basic EDA were able to answer our business questions: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What age groups are using the Blue Bike Service?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Younger adults in early 30s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How are stations distributed in the city?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Stations are uniformly distributed 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Are there stations that gave be considered anomalous given their connections?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Stations that have bad data quality or are somemly used are considered anomalous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What are the most connected stations?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Stations in on Mass Ave are the most connected stations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and Contact Information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Tanisha Srivastava - srivastava.tan@northeastern.edu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Jacob Vandergriff - vandergriff.j@northeastern.edu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Abhinav Jain- jain.abhin@northeastern.edu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Hang Wu - wu.hang@northeastern.edu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Jie Deng - deng.jie1@northeastern.edu</a:t>
            </a:r>
            <a:endParaRPr sz="3000"/>
          </a:p>
        </p:txBody>
      </p:sp>
      <p:sp>
        <p:nvSpPr>
          <p:cNvPr id="247" name="Google Shape;247;p37"/>
          <p:cNvSpPr txBox="1"/>
          <p:nvPr/>
        </p:nvSpPr>
        <p:spPr>
          <a:xfrm>
            <a:off x="-166275" y="2405475"/>
            <a:ext cx="6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63" y="971175"/>
            <a:ext cx="4810475" cy="32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Chen, D. (2021, July 15). </a:t>
            </a:r>
            <a:r>
              <a:rPr i="1" lang="en" sz="1100">
                <a:solidFill>
                  <a:schemeClr val="dk1"/>
                </a:solidFill>
              </a:rPr>
              <a:t>Label propagation algorithm and its Application</a:t>
            </a:r>
            <a:r>
              <a:rPr lang="en" sz="1100">
                <a:solidFill>
                  <a:schemeClr val="dk1"/>
                </a:solidFill>
              </a:rPr>
              <a:t>. Medium. Retrieved October 20, 2022, from https://medium.com/@dezhouc2/label-propagation-algorithm-and-its-application-162d03f10d3a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i="1" lang="en" sz="1100">
                <a:solidFill>
                  <a:schemeClr val="dk1"/>
                </a:solidFill>
              </a:rPr>
              <a:t>Graphframes - Spark Packages</a:t>
            </a:r>
            <a:r>
              <a:rPr lang="en" sz="1100">
                <a:solidFill>
                  <a:schemeClr val="dk1"/>
                </a:solidFill>
              </a:rPr>
              <a:t>. (n.d.). Retrieved October 20, 2022, from https://spark-packages.org/package/graphframes/graphframes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Motivate International, I. (n.d.). </a:t>
            </a:r>
            <a:r>
              <a:rPr i="1" lang="en" sz="1100">
                <a:solidFill>
                  <a:schemeClr val="dk1"/>
                </a:solidFill>
              </a:rPr>
              <a:t>Bluebikes System Data</a:t>
            </a:r>
            <a:r>
              <a:rPr lang="en" sz="1100">
                <a:solidFill>
                  <a:schemeClr val="dk1"/>
                </a:solidFill>
              </a:rPr>
              <a:t>. Blue Bikes Boston. Retrieved October 20, 2022, from https://www.bluebikes.com/system-data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OpenKB. (1970, January 1). </a:t>
            </a:r>
            <a:r>
              <a:rPr i="1" lang="en" sz="1100">
                <a:solidFill>
                  <a:schemeClr val="dk1"/>
                </a:solidFill>
              </a:rPr>
              <a:t>Understanding PageRank algorithm in Scala on spark</a:t>
            </a:r>
            <a:r>
              <a:rPr lang="en" sz="1100">
                <a:solidFill>
                  <a:schemeClr val="dk1"/>
                </a:solidFill>
              </a:rPr>
              <a:t>. Open Knowledge Base. Retrieved October 20, 2022, from http://www.openkb.info/2016/03/understanding-pagerank-algorithm-in.html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i="1" lang="en" sz="1100">
                <a:solidFill>
                  <a:schemeClr val="dk1"/>
                </a:solidFill>
              </a:rPr>
              <a:t>Software for complex networks#</a:t>
            </a:r>
            <a:r>
              <a:rPr lang="en" sz="1100">
                <a:solidFill>
                  <a:schemeClr val="dk1"/>
                </a:solidFill>
              </a:rPr>
              <a:t>. Software for Complex Networks - NetworkX 3.0b2.dev0 documentation. (n.d.). Retrieved October 20, 2022, from https://networkx.org/documentation/latest/index.html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i="1" lang="en" sz="1100">
                <a:solidFill>
                  <a:schemeClr val="dk1"/>
                </a:solidFill>
              </a:rPr>
              <a:t>Spark SQL, DataFrames and datasets guide</a:t>
            </a:r>
            <a:r>
              <a:rPr lang="en" sz="1100">
                <a:solidFill>
                  <a:schemeClr val="dk1"/>
                </a:solidFill>
              </a:rPr>
              <a:t>. Spark SQL and DataFrames - Spark 2.3.1 Documentation. (n.d.). Retrieved October 20, 2022, from https://spark.apache.org/docs/2.3.1/sql-programming-guide.html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Times New Roman"/>
              <a:buAutoNum type="arabicPeriod"/>
            </a:pPr>
            <a:r>
              <a:rPr i="1" lang="en" sz="1100">
                <a:solidFill>
                  <a:schemeClr val="dk1"/>
                </a:solidFill>
              </a:rPr>
              <a:t>Visualizations</a:t>
            </a:r>
            <a:r>
              <a:rPr lang="en" sz="1100">
                <a:solidFill>
                  <a:schemeClr val="dk1"/>
                </a:solidFill>
              </a:rPr>
              <a:t>. Visualizations | Databricks on AWS. (n.d.). Retrieved October 20, 2022, from https://docs.databricks.com/notebooks/visualizations/index.html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Introduction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Blue Bike data is from an AWS S3 </a:t>
            </a:r>
            <a:r>
              <a:rPr lang="en" sz="1200"/>
              <a:t>Instance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Trip data</a:t>
            </a:r>
            <a:r>
              <a:rPr lang="en" sz="1200"/>
              <a:t> ranges from Jan 2019 to Sept 2022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are 9,836,332 trips/rows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6432"/>
            <a:ext cx="9144002" cy="76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6381" l="0" r="35612" t="3095"/>
          <a:stretch/>
        </p:blipFill>
        <p:spPr>
          <a:xfrm>
            <a:off x="6183850" y="566650"/>
            <a:ext cx="1814700" cy="28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to Handle Big Data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57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50" y="1634975"/>
            <a:ext cx="2639951" cy="148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77444"/>
            <a:ext cx="2639950" cy="1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b="4840" l="21060" r="-21060" t="-4840"/>
          <a:stretch/>
        </p:blipFill>
        <p:spPr>
          <a:xfrm>
            <a:off x="507869" y="3261700"/>
            <a:ext cx="2793632" cy="15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996" y="3373518"/>
            <a:ext cx="3608729" cy="13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81400" y="1131050"/>
            <a:ext cx="8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We used Databricks with Spark, Python, and SQL for the data analysis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2875" y="1580288"/>
            <a:ext cx="2187200" cy="11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687100" y="3261688"/>
            <a:ext cx="18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Graphframes</a:t>
            </a:r>
            <a:endParaRPr sz="20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95225" y="3900925"/>
            <a:ext cx="926500" cy="9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0319" y="4300080"/>
            <a:ext cx="1113100" cy="438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Handling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57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68575" y="1144200"/>
            <a:ext cx="63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832375"/>
            <a:ext cx="85725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25000" y="980750"/>
            <a:ext cx="43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Difficult to handle 9 million rows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Upload the data on AWS S3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Generate the API to pull the data from S3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r>
              <a:rPr lang="en" sz="1750"/>
              <a:t>(Cleaning, Split variable, Outliers)</a:t>
            </a:r>
            <a:r>
              <a:rPr lang="en"/>
              <a:t> 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046600" cy="22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Missing values are focused in birth year, gender, and postal code 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Missing values are not </a:t>
            </a:r>
            <a:r>
              <a:rPr lang="en"/>
              <a:t>dropped</a:t>
            </a:r>
            <a:r>
              <a:rPr lang="en"/>
              <a:t> in the analysis due to their use in helping understand the users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Cleanup the date to adjust month and year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Keep the outlier to understand the data through visualization.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Used GraphFrame for data </a:t>
            </a:r>
            <a:r>
              <a:rPr lang="en"/>
              <a:t>visualization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5" y="3432926"/>
            <a:ext cx="9144001" cy="16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What age groups are using the Blue Bike Service?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How are stations </a:t>
            </a:r>
            <a:r>
              <a:rPr lang="en" sz="1700"/>
              <a:t>distributed </a:t>
            </a:r>
            <a:r>
              <a:rPr lang="en" sz="1700"/>
              <a:t>in the city?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Are there stations that are anomalous given their connections?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What are the most connected stations?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and Technical Difficulties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26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 issues and computational errors for the graphic algorithm can be seen on the right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Jar importation needed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475" y="1152475"/>
            <a:ext cx="43053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025" y="2765700"/>
            <a:ext cx="57340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00" y="3355875"/>
            <a:ext cx="2597951" cy="18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Analysis: Missing fields in the dataset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41400"/>
            <a:ext cx="65055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data in the demographic area (gender and birth year)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might affect the EDA later as they 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400" y="1983850"/>
            <a:ext cx="6420302" cy="2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